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6" d="100"/>
          <a:sy n="126" d="100"/>
        </p:scale>
        <p:origin x="672" y="79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1755376" name="Kopfzeilenplatzhalt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21338102" name="Datumsplatzhalt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9473B95-1080-4C29-B440-7A18B6224E97}" type="datetimeFigureOut">
              <a:rPr lang="de-DE"/>
              <a:t>26.03.2026</a:t>
            </a:fld>
            <a:endParaRPr lang="de-DE"/>
          </a:p>
        </p:txBody>
      </p:sp>
      <p:sp>
        <p:nvSpPr>
          <p:cNvPr id="1330146453" name="Folienbildplatzhalter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de-DE"/>
          </a:p>
        </p:txBody>
      </p:sp>
      <p:sp>
        <p:nvSpPr>
          <p:cNvPr id="1271028006" name="Notizen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872028255" name="Fußzeilenplatzhalt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9614103" name="Foliennummernplatzhalt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173B865-C7A1-4941-A60B-D921428EB40A}" type="slidenum">
              <a:rPr lang="de-DE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83634905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173511978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63463881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8D2FE52-AE77-D745-7118-DE30128E785A}" type="slidenum">
              <a:rPr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07244861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1540284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01863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E45120B-872C-B340-F994-3ACB534A1154}" type="slidenum">
              <a:rPr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64288867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95090983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839959271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B79CC16-1349-EE3B-91FC-D6B80127BFFF}" type="slidenum">
              <a:rPr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30132789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9878011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94356969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0CE987-FB27-CBA5-3976-C1EFCDE09892}" type="slidenum">
              <a:rPr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15005354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121522836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10739437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56CC0ED-AAD6-1BBB-12C2-04EA0FC1D069}" type="slidenum">
              <a:rPr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31140423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103555759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01901932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19EBB05-BF35-D350-6F96-1614C4AB70FF}" type="slidenum">
              <a:rPr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9539998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465057535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44405047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2D0CD03-1310-6ED9-5EA3-FA1BD9E00C7D}" type="slidenum">
              <a:rPr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9557829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94273698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89236631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BA5E12E-EEC4-BF2F-4EB9-B4E2D7773180}" type="slidenum">
              <a:rPr/>
              <a:t>8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Titelfolie I">
    <p:bg>
      <p:bgPr>
        <a:blipFill rotWithShape="1">
          <a:blip r:embed="rId2">
            <a:lum/>
          </a:blip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03558252" name="Title 1"/>
          <p:cNvSpPr>
            <a:spLocks noGrp="1"/>
          </p:cNvSpPr>
          <p:nvPr>
            <p:ph type="title"/>
          </p:nvPr>
        </p:nvSpPr>
        <p:spPr bwMode="auto">
          <a:xfrm>
            <a:off x="831850" y="320040"/>
            <a:ext cx="10515600" cy="11334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67222135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5357813"/>
            <a:ext cx="10515600" cy="36512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1841095935" name="Textfeld 7"/>
          <p:cNvSpPr txBox="1"/>
          <p:nvPr userDrawn="1"/>
        </p:nvSpPr>
        <p:spPr bwMode="auto">
          <a:xfrm>
            <a:off x="844550" y="5854978"/>
            <a:ext cx="10509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 sz="1600">
                <a:solidFill>
                  <a:schemeClr val="bg1"/>
                </a:solidFill>
              </a:rPr>
              <a:t>Name | Institut | Kontakt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1_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43838610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1536454015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894505188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1214602234" name="Date Placeholder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ACD23CCC-DF69-45D2-932F-A6B094451FA7}" type="datetime1">
              <a:rPr lang="de-DE"/>
              <a:t>26.03.2026</a:t>
            </a:fld>
            <a:endParaRPr lang="de-DE"/>
          </a:p>
        </p:txBody>
      </p:sp>
      <p:sp>
        <p:nvSpPr>
          <p:cNvPr id="1758007243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5A0354E-0162-4D5E-9681-674D6D7FD79F}" type="slidenum">
              <a:rPr lang="de-DE"/>
              <a:t>‹Nr.›</a:t>
            </a:fld>
            <a:endParaRPr lang="de-DE"/>
          </a:p>
        </p:txBody>
      </p:sp>
      <p:sp>
        <p:nvSpPr>
          <p:cNvPr id="1762305624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en-US"/>
              <a:t>      Research Data Management Organiser e. V.</a:t>
            </a:r>
            <a:endParaRPr lang="de-DE"/>
          </a:p>
        </p:txBody>
      </p:sp>
      <p:pic>
        <p:nvPicPr>
          <p:cNvPr id="2140597613" name="Grafik 8" descr="Ein Bild, das Text, Screenshot, Kreis, Grafiken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2"/>
          <a:stretch/>
        </p:blipFill>
        <p:spPr bwMode="auto">
          <a:xfrm>
            <a:off x="4293613" y="6310630"/>
            <a:ext cx="365125" cy="365125"/>
          </a:xfrm>
          <a:prstGeom prst="rect">
            <a:avLst/>
          </a:prstGeom>
        </p:spPr>
      </p:pic>
      <p:pic>
        <p:nvPicPr>
          <p:cNvPr id="1786943443" name="Grafik 11"/>
          <p:cNvPicPr>
            <a:picLocks noChangeAspect="1"/>
          </p:cNvPicPr>
          <p:nvPr userDrawn="1"/>
        </p:nvPicPr>
        <p:blipFill rotWithShape="1">
          <a:blip r:embed="rId3"/>
          <a:stretch/>
        </p:blipFill>
        <p:spPr bwMode="auto">
          <a:xfrm>
            <a:off x="5464366" y="2057400"/>
            <a:ext cx="5541484" cy="354497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folie II">
    <p:bg>
      <p:bgPr>
        <a:solidFill>
          <a:srgbClr val="26337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75958112" name="Grafik 9" descr="Ein Bild, das Text, Screenshot, Kreis, Grafiken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2"/>
          <a:stretch/>
        </p:blipFill>
        <p:spPr bwMode="auto">
          <a:xfrm>
            <a:off x="2209800" y="3669822"/>
            <a:ext cx="1160762" cy="1160762"/>
          </a:xfrm>
          <a:prstGeom prst="rect">
            <a:avLst/>
          </a:prstGeom>
        </p:spPr>
      </p:pic>
      <p:sp>
        <p:nvSpPr>
          <p:cNvPr id="442510271" name="Textfeld 13"/>
          <p:cNvSpPr txBox="1"/>
          <p:nvPr userDrawn="1"/>
        </p:nvSpPr>
        <p:spPr bwMode="auto">
          <a:xfrm>
            <a:off x="1524000" y="5452110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 sz="1600">
                <a:solidFill>
                  <a:schemeClr val="bg1"/>
                </a:solidFill>
              </a:rPr>
              <a:t>Name | Institut | Kontakt</a:t>
            </a:r>
            <a:endParaRPr/>
          </a:p>
        </p:txBody>
      </p:sp>
      <p:sp>
        <p:nvSpPr>
          <p:cNvPr id="2010940772" name="Textfeld 15"/>
          <p:cNvSpPr txBox="1"/>
          <p:nvPr userDrawn="1"/>
        </p:nvSpPr>
        <p:spPr bwMode="auto">
          <a:xfrm>
            <a:off x="3581400" y="4019371"/>
            <a:ext cx="6252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2400">
                <a:solidFill>
                  <a:schemeClr val="bg1"/>
                </a:solidFill>
              </a:rPr>
              <a:t>Research Data Management Organiser e. V.</a:t>
            </a:r>
            <a:endParaRPr/>
          </a:p>
        </p:txBody>
      </p:sp>
      <p:sp>
        <p:nvSpPr>
          <p:cNvPr id="1456023887" name="Titel 16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folie III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1733737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839788" y="457200"/>
            <a:ext cx="4900000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de-DE"/>
              <a:t>Titelfolie III</a:t>
            </a:r>
            <a:endParaRPr lang="en-US"/>
          </a:p>
        </p:txBody>
      </p:sp>
      <p:sp>
        <p:nvSpPr>
          <p:cNvPr id="1419417326" name="Text Placeholder 3"/>
          <p:cNvSpPr>
            <a:spLocks noGrp="1"/>
          </p:cNvSpPr>
          <p:nvPr>
            <p:ph type="body" sz="half" idx="2" hasCustomPrompt="1"/>
          </p:nvPr>
        </p:nvSpPr>
        <p:spPr bwMode="auto">
          <a:xfrm>
            <a:off x="839788" y="2057400"/>
            <a:ext cx="4900000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RDMO. Research Data Management Organiser e. V.</a:t>
            </a:r>
            <a:endParaRPr/>
          </a:p>
        </p:txBody>
      </p:sp>
      <p:pic>
        <p:nvPicPr>
          <p:cNvPr id="1753337280" name="Grafik 13" descr="Ein Bild, das Text, Screenshot, Kreis, Grafiken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2"/>
          <a:stretch/>
        </p:blipFill>
        <p:spPr bwMode="auto">
          <a:xfrm>
            <a:off x="6906856" y="1397504"/>
            <a:ext cx="4062992" cy="40629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78252737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 marL="228600" indent="-228600">
              <a:buClr>
                <a:schemeClr val="accent1"/>
              </a:buClr>
              <a:buFont typeface="Wingdings"/>
              <a:buChar char="§"/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4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190364613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200" b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08F0DE2F-401C-4B18-A615-199833ED0559}" type="datetime1">
              <a:rPr lang="de-DE"/>
              <a:t>26.03.2026</a:t>
            </a:fld>
            <a:endParaRPr lang="de-DE"/>
          </a:p>
        </p:txBody>
      </p:sp>
      <p:sp>
        <p:nvSpPr>
          <p:cNvPr id="263626446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200" b="0">
                <a:solidFill>
                  <a:schemeClr val="accent1"/>
                </a:solidFill>
              </a:defRPr>
            </a:lvl1pPr>
          </a:lstStyle>
          <a:p>
            <a:pPr algn="ctr">
              <a:defRPr/>
            </a:pPr>
            <a:r>
              <a:rPr lang="en-US"/>
              <a:t>      Research Data Management Organiser e. V.</a:t>
            </a:r>
            <a:endParaRPr lang="de-DE"/>
          </a:p>
        </p:txBody>
      </p:sp>
      <p:sp>
        <p:nvSpPr>
          <p:cNvPr id="2056231089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200" b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5A0354E-0162-4D5E-9681-674D6D7FD79F}" type="slidenum">
              <a:rPr lang="de-DE"/>
              <a:t>‹Nr.›</a:t>
            </a:fld>
            <a:endParaRPr lang="de-DE"/>
          </a:p>
        </p:txBody>
      </p:sp>
      <p:pic>
        <p:nvPicPr>
          <p:cNvPr id="68256113" name="Grafik 8" descr="Ein Bild, das Text, Screenshot, Kreis, Grafiken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2"/>
          <a:stretch/>
        </p:blipFill>
        <p:spPr bwMode="auto">
          <a:xfrm>
            <a:off x="4293613" y="6310630"/>
            <a:ext cx="365125" cy="365125"/>
          </a:xfrm>
          <a:prstGeom prst="rect">
            <a:avLst/>
          </a:prstGeom>
        </p:spPr>
      </p:pic>
      <p:sp>
        <p:nvSpPr>
          <p:cNvPr id="887994211" name="Titl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720724"/>
          </a:xfrm>
          <a:prstGeom prst="rect">
            <a:avLst/>
          </a:prstGeom>
          <a:solidFill>
            <a:srgbClr val="26337D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78021429" name="Titl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720724"/>
          </a:xfrm>
          <a:prstGeom prst="rect">
            <a:avLst/>
          </a:prstGeom>
          <a:solidFill>
            <a:srgbClr val="26337D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90136562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170617840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1901095291" name="Date Placeholder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7F222BFA-9057-4D17-BFAD-467421DA2BE7}" type="datetime1">
              <a:rPr lang="de-DE"/>
              <a:t>26.03.2026</a:t>
            </a:fld>
            <a:endParaRPr lang="de-DE"/>
          </a:p>
        </p:txBody>
      </p:sp>
      <p:sp>
        <p:nvSpPr>
          <p:cNvPr id="1094020917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en-US"/>
              <a:t>      Research Data Management Organiser e. V.</a:t>
            </a:r>
            <a:endParaRPr lang="de-DE"/>
          </a:p>
        </p:txBody>
      </p:sp>
      <p:sp>
        <p:nvSpPr>
          <p:cNvPr id="1343444281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5A0354E-0162-4D5E-9681-674D6D7FD79F}" type="slidenum">
              <a:rPr lang="de-DE"/>
              <a:t>‹Nr.›</a:t>
            </a:fld>
            <a:endParaRPr lang="de-DE"/>
          </a:p>
        </p:txBody>
      </p:sp>
      <p:pic>
        <p:nvPicPr>
          <p:cNvPr id="1025478886" name="Grafik 7" descr="Ein Bild, das Text, Screenshot, Kreis, Grafiken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2"/>
          <a:stretch/>
        </p:blipFill>
        <p:spPr bwMode="auto">
          <a:xfrm>
            <a:off x="4293613" y="6310630"/>
            <a:ext cx="365125" cy="3651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404899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62870377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  <a:lvl4pPr>
              <a:defRPr b="0"/>
            </a:lvl4pPr>
            <a:lvl5pPr>
              <a:defRPr b="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1830928640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189451990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437936678" name="Date Placeholder 6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8935ABD-DAE9-42A2-BCDF-81CF63E66542}" type="datetime1">
              <a:rPr lang="de-DE"/>
              <a:t>26.03.2026</a:t>
            </a:fld>
            <a:endParaRPr lang="de-DE"/>
          </a:p>
        </p:txBody>
      </p:sp>
      <p:sp>
        <p:nvSpPr>
          <p:cNvPr id="161295297" name="Slide Number Placeholder 8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5A0354E-0162-4D5E-9681-674D6D7FD79F}" type="slidenum">
              <a:rPr lang="de-DE"/>
              <a:t>‹Nr.›</a:t>
            </a:fld>
            <a:endParaRPr lang="de-DE"/>
          </a:p>
        </p:txBody>
      </p:sp>
      <p:sp>
        <p:nvSpPr>
          <p:cNvPr id="1944931234" name="Titl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720724"/>
          </a:xfrm>
          <a:prstGeom prst="rect">
            <a:avLst/>
          </a:prstGeom>
          <a:solidFill>
            <a:srgbClr val="26337D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650237882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en-US"/>
              <a:t>      Research Data Management Organiser e. V.</a:t>
            </a:r>
            <a:endParaRPr lang="de-DE"/>
          </a:p>
        </p:txBody>
      </p:sp>
      <p:pic>
        <p:nvPicPr>
          <p:cNvPr id="526780226" name="Grafik 11" descr="Ein Bild, das Text, Screenshot, Kreis, Grafiken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2"/>
          <a:stretch/>
        </p:blipFill>
        <p:spPr bwMode="auto">
          <a:xfrm>
            <a:off x="4293613" y="6310630"/>
            <a:ext cx="365125" cy="3651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2024034" name="Date Placeholder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152E30E4-4A55-4911-9354-A5A22FFCA0B2}" type="datetime1">
              <a:rPr lang="de-DE"/>
              <a:t>26.03.2026</a:t>
            </a:fld>
            <a:endParaRPr lang="de-DE"/>
          </a:p>
        </p:txBody>
      </p:sp>
      <p:sp>
        <p:nvSpPr>
          <p:cNvPr id="1026513593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5A0354E-0162-4D5E-9681-674D6D7FD79F}" type="slidenum">
              <a:rPr lang="de-DE"/>
              <a:t>‹Nr.›</a:t>
            </a:fld>
            <a:endParaRPr lang="de-DE"/>
          </a:p>
        </p:txBody>
      </p:sp>
      <p:sp>
        <p:nvSpPr>
          <p:cNvPr id="97094111" name="Titl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720724"/>
          </a:xfrm>
          <a:prstGeom prst="rect">
            <a:avLst/>
          </a:prstGeom>
          <a:solidFill>
            <a:srgbClr val="26337D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4434647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en-US"/>
              <a:t>      Research Data Management Organiser e. V.</a:t>
            </a:r>
            <a:endParaRPr lang="de-DE"/>
          </a:p>
        </p:txBody>
      </p:sp>
      <p:pic>
        <p:nvPicPr>
          <p:cNvPr id="76314290" name="Grafik 7" descr="Ein Bild, das Text, Screenshot, Kreis, Grafiken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2"/>
          <a:stretch/>
        </p:blipFill>
        <p:spPr bwMode="auto">
          <a:xfrm>
            <a:off x="4293613" y="6310630"/>
            <a:ext cx="365125" cy="365125"/>
          </a:xfrm>
          <a:prstGeom prst="rect">
            <a:avLst/>
          </a:prstGeom>
        </p:spPr>
      </p:pic>
      <p:sp>
        <p:nvSpPr>
          <p:cNvPr id="326084012" name="Content Placeholder 2"/>
          <p:cNvSpPr>
            <a:spLocks noGrp="1"/>
          </p:cNvSpPr>
          <p:nvPr>
            <p:ph idx="1"/>
          </p:nvPr>
        </p:nvSpPr>
        <p:spPr bwMode="auto">
          <a:xfrm>
            <a:off x="838200" y="1825625"/>
            <a:ext cx="10515600" cy="4351338"/>
          </a:xfrm>
        </p:spPr>
        <p:txBody>
          <a:bodyPr/>
          <a:lstStyle>
            <a:lvl1pPr marL="228600" indent="-228600">
              <a:buClr>
                <a:schemeClr val="accent1"/>
              </a:buClr>
              <a:buFont typeface="Wingdings"/>
              <a:buChar char="§"/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4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83574114" name="Textfeld 5"/>
          <p:cNvSpPr txBox="1"/>
          <p:nvPr userDrawn="1"/>
        </p:nvSpPr>
        <p:spPr bwMode="auto">
          <a:xfrm>
            <a:off x="1131570" y="948690"/>
            <a:ext cx="5372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2800">
                <a:solidFill>
                  <a:schemeClr val="bg1"/>
                </a:solidFill>
                <a:latin typeface="+mj-lt"/>
              </a:rPr>
              <a:t>Kapiteltrenner</a:t>
            </a:r>
            <a:endParaRPr lang="de-DE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84560742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1985103390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860245903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1514466838" name="Date Placeholder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ACD23CCC-DF69-45D2-932F-A6B094451FA7}" type="datetime1">
              <a:rPr lang="de-DE"/>
              <a:t>26.03.2026</a:t>
            </a:fld>
            <a:endParaRPr lang="de-DE"/>
          </a:p>
        </p:txBody>
      </p:sp>
      <p:sp>
        <p:nvSpPr>
          <p:cNvPr id="507965718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5A0354E-0162-4D5E-9681-674D6D7FD79F}" type="slidenum">
              <a:rPr lang="de-DE"/>
              <a:t>‹Nr.›</a:t>
            </a:fld>
            <a:endParaRPr lang="de-DE"/>
          </a:p>
        </p:txBody>
      </p:sp>
      <p:sp>
        <p:nvSpPr>
          <p:cNvPr id="403864308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en-US"/>
              <a:t>      Research Data Management Organiser e. V.</a:t>
            </a:r>
            <a:endParaRPr lang="de-DE"/>
          </a:p>
        </p:txBody>
      </p:sp>
      <p:pic>
        <p:nvPicPr>
          <p:cNvPr id="281022143" name="Grafik 8" descr="Ein Bild, das Text, Screenshot, Kreis, Grafiken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2"/>
          <a:stretch/>
        </p:blipFill>
        <p:spPr bwMode="auto">
          <a:xfrm>
            <a:off x="4293613" y="6310630"/>
            <a:ext cx="365125" cy="36512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1254818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169071881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dt="0"/>
  <p:txStyles>
    <p:titleStyle>
      <a:lvl1pPr algn="l" defTabSz="914400" rtl="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70686291" name="Title 1"/>
          <p:cNvSpPr>
            <a:spLocks noGrp="1"/>
          </p:cNvSpPr>
          <p:nvPr>
            <p:ph type="title"/>
          </p:nvPr>
        </p:nvSpPr>
        <p:spPr bwMode="auto">
          <a:xfrm>
            <a:off x="838199" y="365124"/>
            <a:ext cx="10515600" cy="720723"/>
          </a:xfrm>
        </p:spPr>
        <p:txBody>
          <a:bodyPr anchor="ctr">
            <a:normAutofit/>
          </a:bodyPr>
          <a:lstStyle/>
          <a:p>
            <a:pPr>
              <a:defRPr/>
            </a:pPr>
            <a:r>
              <a:rPr lang="de-DE" sz="3200"/>
              <a:t>RDMO: 15. Community Meeting</a:t>
            </a:r>
            <a:endParaRPr lang="en-US" sz="3200"/>
          </a:p>
        </p:txBody>
      </p:sp>
      <p:sp>
        <p:nvSpPr>
          <p:cNvPr id="698400223" name="Fußzeilenplatzhalter 3"/>
          <p:cNvSpPr>
            <a:spLocks noGrp="1"/>
          </p:cNvSpPr>
          <p:nvPr>
            <p:ph type="ftr" sz="quarter" idx="11"/>
          </p:nvPr>
        </p:nvSpPr>
        <p:spPr bwMode="auto">
          <a:xfrm>
            <a:off x="4038599" y="6356349"/>
            <a:ext cx="4114800" cy="365124"/>
          </a:xfrm>
        </p:spPr>
        <p:txBody>
          <a:bodyPr>
            <a:normAutofit/>
          </a:bodyPr>
          <a:lstStyle/>
          <a:p>
            <a:pPr>
              <a:spcAft>
                <a:spcPts val="599"/>
              </a:spcAft>
              <a:defRPr/>
            </a:pPr>
            <a:r>
              <a:rPr lang="en-US"/>
              <a:t>      Research Data Management Organiser e. V.</a:t>
            </a:r>
            <a:endParaRPr lang="de-DE"/>
          </a:p>
        </p:txBody>
      </p:sp>
      <p:sp>
        <p:nvSpPr>
          <p:cNvPr id="226365096" name="Foliennummernplatzhalter 4"/>
          <p:cNvSpPr>
            <a:spLocks noGrp="1"/>
          </p:cNvSpPr>
          <p:nvPr>
            <p:ph type="sldNum" sz="quarter" idx="12"/>
          </p:nvPr>
        </p:nvSpPr>
        <p:spPr bwMode="auto">
          <a:xfrm>
            <a:off x="8610599" y="6356349"/>
            <a:ext cx="2743200" cy="365124"/>
          </a:xfrm>
        </p:spPr>
        <p:txBody>
          <a:bodyPr>
            <a:normAutofit/>
          </a:bodyPr>
          <a:lstStyle/>
          <a:p>
            <a:pPr>
              <a:spcAft>
                <a:spcPts val="599"/>
              </a:spcAft>
              <a:defRPr/>
            </a:pPr>
            <a:fld id="{30C536E6-E516-FBF0-F2FD-B5F9BA0C5BB1}" type="slidenum">
              <a:rPr lang="de-DE"/>
              <a:t>1</a:t>
            </a:fld>
            <a:endParaRPr lang="de-DE"/>
          </a:p>
        </p:txBody>
      </p:sp>
      <p:sp>
        <p:nvSpPr>
          <p:cNvPr id="1357502322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849575" y="1381777"/>
            <a:ext cx="8992923" cy="4351338"/>
          </a:xfrm>
        </p:spPr>
        <p:txBody>
          <a:bodyPr/>
          <a:lstStyle/>
          <a:p>
            <a:pPr marL="0" indent="0">
              <a:buNone/>
              <a:defRPr/>
            </a:pPr>
            <a:endParaRPr lang="de-DE" sz="3600" b="1"/>
          </a:p>
          <a:p>
            <a:pPr marL="0" indent="0">
              <a:buNone/>
              <a:defRPr/>
            </a:pPr>
            <a:r>
              <a:rPr lang="de-DE" sz="3600" b="1"/>
              <a:t>Öffentlichkeitsarbeit &amp; Social Media</a:t>
            </a:r>
            <a:endParaRPr/>
          </a:p>
          <a:p>
            <a:pPr marL="0" indent="0">
              <a:buNone/>
              <a:defRPr/>
            </a:pPr>
            <a:endParaRPr lang="de-DE" sz="3600" b="1"/>
          </a:p>
          <a:p>
            <a:pPr marL="0" indent="0">
              <a:buNone/>
              <a:defRPr/>
            </a:pPr>
            <a:r>
              <a:rPr lang="de-DE" sz="1700" b="1"/>
              <a:t>Isabel Hohle</a:t>
            </a:r>
            <a:endParaRPr/>
          </a:p>
          <a:p>
            <a:pPr marL="0" indent="0">
              <a:buNone/>
              <a:defRPr/>
            </a:pPr>
            <a:endParaRPr lang="de-DE" sz="1700" b="1"/>
          </a:p>
          <a:p>
            <a:pPr marL="0" indent="0">
              <a:buNone/>
              <a:defRPr/>
            </a:pPr>
            <a:r>
              <a:rPr lang="de-DE" sz="1700" b="1"/>
              <a:t>24.03.2026</a:t>
            </a:r>
            <a:endParaRPr/>
          </a:p>
          <a:p>
            <a:pPr marL="0" indent="0">
              <a:buNone/>
              <a:defRPr/>
            </a:pPr>
            <a:endParaRPr lang="de-DE" sz="1700" b="1"/>
          </a:p>
          <a:p>
            <a:pPr marL="0" indent="0">
              <a:buNone/>
              <a:defRPr/>
            </a:pPr>
            <a:endParaRPr lang="de-DE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11896247" name="Titl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720724"/>
          </a:xfrm>
        </p:spPr>
        <p:txBody>
          <a:bodyPr anchor="ctr">
            <a:normAutofit/>
          </a:bodyPr>
          <a:lstStyle/>
          <a:p>
            <a:pPr>
              <a:defRPr/>
            </a:pPr>
            <a:r>
              <a:rPr lang="en-US" sz="3200"/>
              <a:t>UAG Öffentlichkeitsarbeit und Social Media</a:t>
            </a:r>
            <a:endParaRPr/>
          </a:p>
        </p:txBody>
      </p:sp>
      <p:sp>
        <p:nvSpPr>
          <p:cNvPr id="575526972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2274277" y="1687268"/>
            <a:ext cx="2737338" cy="4351338"/>
          </a:xfrm>
        </p:spPr>
        <p:txBody>
          <a:bodyPr>
            <a:normAutofit/>
          </a:bodyPr>
          <a:lstStyle/>
          <a:p>
            <a:pPr>
              <a:lnSpc>
                <a:spcPct val="300000"/>
              </a:lnSpc>
              <a:defRPr/>
            </a:pPr>
            <a:r>
              <a:rPr lang="de-DE" sz="1800" b="1"/>
              <a:t>Sichtbarkeit steigern</a:t>
            </a:r>
            <a:endParaRPr/>
          </a:p>
          <a:p>
            <a:pPr>
              <a:lnSpc>
                <a:spcPct val="300000"/>
              </a:lnSpc>
              <a:defRPr/>
            </a:pPr>
            <a:r>
              <a:rPr lang="de-DE" sz="1800" b="1"/>
              <a:t>Austausch fördern</a:t>
            </a:r>
            <a:endParaRPr lang="de-DE" sz="1800"/>
          </a:p>
          <a:p>
            <a:pPr>
              <a:lnSpc>
                <a:spcPct val="300000"/>
              </a:lnSpc>
              <a:defRPr/>
            </a:pPr>
            <a:r>
              <a:rPr lang="de-DE" sz="1800" b="1"/>
              <a:t>Transparenz schaffen</a:t>
            </a:r>
            <a:endParaRPr/>
          </a:p>
          <a:p>
            <a:pPr>
              <a:lnSpc>
                <a:spcPct val="300000"/>
              </a:lnSpc>
              <a:defRPr/>
            </a:pPr>
            <a:r>
              <a:rPr lang="de-DE" sz="1800" b="1"/>
              <a:t>Zielgruppen erreichen</a:t>
            </a:r>
            <a:endParaRPr lang="en-US" sz="1800"/>
          </a:p>
        </p:txBody>
      </p:sp>
      <p:pic>
        <p:nvPicPr>
          <p:cNvPr id="550324339" name="Grafik 2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7072788" y="1169930"/>
            <a:ext cx="4281012" cy="500703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217844832" name="Fußzeilenplatzhalter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/>
              <a:t>      Research Data Management Organiser e. V.</a:t>
            </a:r>
            <a:endParaRPr lang="de-DE"/>
          </a:p>
        </p:txBody>
      </p:sp>
      <p:sp>
        <p:nvSpPr>
          <p:cNvPr id="280301201" name="Foliennummernplatzhalter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  <a:defRPr/>
            </a:pPr>
            <a:fld id="{95A0354E-0162-4D5E-9681-674D6D7FD79F}" type="slidenum">
              <a:rPr lang="de-DE"/>
              <a:t>2</a:t>
            </a:fld>
            <a:endParaRPr lang="de-DE"/>
          </a:p>
        </p:txBody>
      </p:sp>
      <p:pic>
        <p:nvPicPr>
          <p:cNvPr id="1485211066" name="Grafik 8" descr="Brille mit einfarbiger Füllung"/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/>
        </p:blipFill>
        <p:spPr bwMode="auto">
          <a:xfrm>
            <a:off x="838200" y="1785176"/>
            <a:ext cx="914400" cy="914400"/>
          </a:xfrm>
          <a:prstGeom prst="rect">
            <a:avLst/>
          </a:prstGeom>
        </p:spPr>
      </p:pic>
      <p:pic>
        <p:nvPicPr>
          <p:cNvPr id="1959574537" name="Grafik 10" descr="Übertragen mit einfarbiger Füllung"/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/>
        </p:blipFill>
        <p:spPr bwMode="auto">
          <a:xfrm>
            <a:off x="838200" y="2759046"/>
            <a:ext cx="914400" cy="914400"/>
          </a:xfrm>
          <a:prstGeom prst="rect">
            <a:avLst/>
          </a:prstGeom>
        </p:spPr>
      </p:pic>
      <p:pic>
        <p:nvPicPr>
          <p:cNvPr id="494371239" name="Grafik 13" descr="Gruppenerfolg Silhouette"/>
          <p:cNvPicPr>
            <a:picLocks noChangeAspect="1"/>
          </p:cNvPicPr>
          <p:nvPr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/>
        </p:blipFill>
        <p:spPr bwMode="auto">
          <a:xfrm>
            <a:off x="838200" y="4770558"/>
            <a:ext cx="914400" cy="914400"/>
          </a:xfrm>
          <a:prstGeom prst="rect">
            <a:avLst/>
          </a:prstGeom>
        </p:spPr>
      </p:pic>
      <p:pic>
        <p:nvPicPr>
          <p:cNvPr id="1815429196" name="Grafik 15" descr="Marke Häkchen Silhouette"/>
          <p:cNvPicPr>
            <a:picLocks noChangeAspect="1"/>
          </p:cNvPicPr>
          <p:nvPr/>
        </p:nvPicPr>
        <p:blipFill rotWithShape="1"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/>
        </p:blipFill>
        <p:spPr bwMode="auto">
          <a:xfrm>
            <a:off x="838200" y="3764802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88585808" name="Titl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72072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/>
              <a:t>UAG Öffentlichkeitsarbeit und Social Media</a:t>
            </a:r>
            <a:endParaRPr/>
          </a:p>
        </p:txBody>
      </p:sp>
      <p:sp>
        <p:nvSpPr>
          <p:cNvPr id="1942576100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415546"/>
            <a:ext cx="5181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en-US" sz="1900" b="1"/>
              <a:t>Linkedin</a:t>
            </a:r>
          </a:p>
          <a:p>
            <a:pPr>
              <a:lnSpc>
                <a:spcPct val="150000"/>
              </a:lnSpc>
              <a:defRPr/>
            </a:pPr>
            <a:r>
              <a:rPr lang="en-US" sz="1500"/>
              <a:t>Start regelmäßiger Postings unter </a:t>
            </a:r>
            <a:r>
              <a:rPr lang="en-US" sz="1500" b="1"/>
              <a:t>#RDMOntag </a:t>
            </a:r>
            <a:r>
              <a:rPr lang="en-US" sz="1500"/>
              <a:t>am 23.2.2026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en-US" sz="1500"/>
              <a:t>Von 70 Follower*innen auf aktuell 120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en-US" sz="1500"/>
              <a:t>U.a. zu Releases, RDMO auf Tagungen (RDA-DE), Mitgliedschaft Verein, Ankündigung Community Treffen</a:t>
            </a:r>
          </a:p>
          <a:p>
            <a:pPr>
              <a:lnSpc>
                <a:spcPct val="150000"/>
              </a:lnSpc>
              <a:defRPr/>
            </a:pPr>
            <a:endParaRPr lang="en-US" sz="1500"/>
          </a:p>
          <a:p>
            <a:pPr>
              <a:lnSpc>
                <a:spcPct val="150000"/>
              </a:lnSpc>
              <a:defRPr/>
            </a:pPr>
            <a:r>
              <a:rPr lang="en-US" sz="1500"/>
              <a:t>Bilanz nach ca. 1 Monat: </a:t>
            </a:r>
            <a:endParaRPr/>
          </a:p>
          <a:p>
            <a:pPr lvl="1">
              <a:lnSpc>
                <a:spcPct val="150000"/>
              </a:lnSpc>
              <a:defRPr/>
            </a:pPr>
            <a:r>
              <a:rPr lang="en-US" sz="1500"/>
              <a:t>Steigerung der Anzahl Follower*innen um ca. 70%</a:t>
            </a:r>
            <a:endParaRPr/>
          </a:p>
          <a:p>
            <a:pPr lvl="1">
              <a:lnSpc>
                <a:spcPct val="150000"/>
              </a:lnSpc>
              <a:defRPr/>
            </a:pPr>
            <a:r>
              <a:rPr lang="en-US" sz="1500"/>
              <a:t>Likes und Re-Postings</a:t>
            </a:r>
            <a:endParaRPr/>
          </a:p>
          <a:p>
            <a:pPr lvl="1">
              <a:lnSpc>
                <a:spcPct val="150000"/>
              </a:lnSpc>
              <a:defRPr/>
            </a:pPr>
            <a:r>
              <a:rPr lang="en-US" sz="1500"/>
              <a:t>Positives feedback</a:t>
            </a:r>
            <a:endParaRPr/>
          </a:p>
          <a:p>
            <a:pPr>
              <a:defRPr/>
            </a:pPr>
            <a:endParaRPr lang="en-US" sz="1800"/>
          </a:p>
        </p:txBody>
      </p:sp>
      <p:pic>
        <p:nvPicPr>
          <p:cNvPr id="1950013760" name="Inhaltsplatzhalter 5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tretch/>
        </p:blipFill>
        <p:spPr bwMode="auto">
          <a:xfrm>
            <a:off x="6096000" y="1415546"/>
            <a:ext cx="3505825" cy="461110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3311519" name="Fußzeilenplatzhalt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      Research Data Management Organiser e. V.</a:t>
            </a:r>
            <a:endParaRPr lang="de-DE"/>
          </a:p>
        </p:txBody>
      </p:sp>
      <p:sp>
        <p:nvSpPr>
          <p:cNvPr id="777532030" name="Foliennummernplatzhalt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5A0354E-0162-4D5E-9681-674D6D7FD79F}" type="slidenum">
              <a:rPr lang="de-DE"/>
              <a:t>3</a:t>
            </a:fld>
            <a:endParaRPr lang="de-DE"/>
          </a:p>
        </p:txBody>
      </p:sp>
      <p:sp>
        <p:nvSpPr>
          <p:cNvPr id="94016104" name="Datumsplatzhalt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713ADEA-5545-454F-B7BB-241610AE3042}" type="datetime1">
              <a:rPr lang="de-DE"/>
              <a:t>26.03.2026</a:t>
            </a:fld>
            <a:endParaRPr lang="de-DE"/>
          </a:p>
        </p:txBody>
      </p:sp>
      <p:pic>
        <p:nvPicPr>
          <p:cNvPr id="1724664145" name="Grafik 9"/>
          <p:cNvPicPr>
            <a:picLocks noChangeAspect="1"/>
          </p:cNvPicPr>
          <p:nvPr/>
        </p:nvPicPr>
        <p:blipFill rotWithShape="1">
          <a:blip r:embed="rId4"/>
          <a:stretch/>
        </p:blipFill>
        <p:spPr bwMode="auto">
          <a:xfrm>
            <a:off x="9678025" y="1178309"/>
            <a:ext cx="1828894" cy="343552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91959395" name="Grafik 12"/>
          <p:cNvPicPr>
            <a:picLocks noChangeAspect="1"/>
          </p:cNvPicPr>
          <p:nvPr/>
        </p:nvPicPr>
        <p:blipFill rotWithShape="1">
          <a:blip r:embed="rId5"/>
          <a:stretch/>
        </p:blipFill>
        <p:spPr bwMode="auto">
          <a:xfrm>
            <a:off x="10172307" y="3768203"/>
            <a:ext cx="1797142" cy="214006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9311134" name="Grafik 14"/>
          <p:cNvPicPr>
            <a:picLocks noChangeAspect="1"/>
          </p:cNvPicPr>
          <p:nvPr/>
        </p:nvPicPr>
        <p:blipFill rotWithShape="1">
          <a:blip r:embed="rId6"/>
          <a:stretch/>
        </p:blipFill>
        <p:spPr bwMode="auto">
          <a:xfrm>
            <a:off x="4960941" y="5101058"/>
            <a:ext cx="1000947" cy="995522"/>
          </a:xfrm>
          <a:prstGeom prst="rect">
            <a:avLst/>
          </a:prstGeom>
        </p:spPr>
      </p:pic>
      <p:sp>
        <p:nvSpPr>
          <p:cNvPr id="2063772671" name="Textfeld 15"/>
          <p:cNvSpPr txBox="1"/>
          <p:nvPr/>
        </p:nvSpPr>
        <p:spPr bwMode="auto">
          <a:xfrm>
            <a:off x="3581400" y="5598819"/>
            <a:ext cx="1245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Folgen</a:t>
            </a:r>
            <a:endParaRPr/>
          </a:p>
        </p:txBody>
      </p:sp>
      <p:sp>
        <p:nvSpPr>
          <p:cNvPr id="919475403" name="Pfeil: nach rechts 16"/>
          <p:cNvSpPr/>
          <p:nvPr/>
        </p:nvSpPr>
        <p:spPr bwMode="auto">
          <a:xfrm>
            <a:off x="4511040" y="5656354"/>
            <a:ext cx="373701" cy="202407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19283385" name="Titel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en-US" sz="3200"/>
              <a:t>UAG Öffentlichkeitsarbeit und Social Media</a:t>
            </a:r>
            <a:endParaRPr lang="de-DE" sz="3200"/>
          </a:p>
        </p:txBody>
      </p:sp>
      <p:sp>
        <p:nvSpPr>
          <p:cNvPr id="436923851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849577" y="1381778"/>
            <a:ext cx="5181600" cy="435133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de-DE" sz="1800" b="1"/>
              <a:t>Mastodon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en-US" sz="1500"/>
              <a:t>Start regelmäßiger Postings unter </a:t>
            </a:r>
            <a:r>
              <a:rPr lang="en-US" sz="1500" b="1"/>
              <a:t>#RDMOntag </a:t>
            </a:r>
            <a:r>
              <a:rPr lang="en-US" sz="1500"/>
              <a:t>am 23.2.2026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en-US" sz="1500"/>
              <a:t>Von 81 Follower*innen auf aktuell 85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en-US" sz="1500"/>
              <a:t>Bilanz nach ca. 1 Monat: </a:t>
            </a:r>
            <a:endParaRPr/>
          </a:p>
          <a:p>
            <a:pPr lvl="1">
              <a:lnSpc>
                <a:spcPct val="150000"/>
              </a:lnSpc>
              <a:defRPr/>
            </a:pPr>
            <a:r>
              <a:rPr lang="en-US" sz="1500"/>
              <a:t>Steigerung der Anzahl Follower*innen um ca. 6%</a:t>
            </a:r>
            <a:endParaRPr/>
          </a:p>
          <a:p>
            <a:pPr lvl="1">
              <a:lnSpc>
                <a:spcPct val="150000"/>
              </a:lnSpc>
              <a:defRPr/>
            </a:pPr>
            <a:r>
              <a:rPr lang="en-US" sz="1500"/>
              <a:t>Kaum Likes und Re-Postings</a:t>
            </a:r>
            <a:endParaRPr/>
          </a:p>
          <a:p>
            <a:pPr lvl="1">
              <a:lnSpc>
                <a:spcPct val="150000"/>
              </a:lnSpc>
              <a:defRPr/>
            </a:pPr>
            <a:r>
              <a:rPr lang="en-US" sz="1500"/>
              <a:t>Etablierung und Steigerung der Wahrnehmung braucht mehr Zeit</a:t>
            </a:r>
            <a:endParaRPr/>
          </a:p>
          <a:p>
            <a:pPr marL="0" indent="0">
              <a:buNone/>
              <a:defRPr/>
            </a:pPr>
            <a:endParaRPr lang="de-DE" b="1"/>
          </a:p>
        </p:txBody>
      </p:sp>
      <p:pic>
        <p:nvPicPr>
          <p:cNvPr id="1172016342" name="Inhaltsplatzhalter 7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tretch/>
        </p:blipFill>
        <p:spPr bwMode="auto">
          <a:xfrm>
            <a:off x="5793850" y="5033272"/>
            <a:ext cx="1126754" cy="1136040"/>
          </a:xfrm>
          <a:prstGeom prst="rect">
            <a:avLst/>
          </a:prstGeom>
        </p:spPr>
      </p:pic>
      <p:sp>
        <p:nvSpPr>
          <p:cNvPr id="751962539" name="Fußzeilenplatzhalt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      Research Data Management Organiser e. V.</a:t>
            </a:r>
            <a:endParaRPr lang="de-DE"/>
          </a:p>
        </p:txBody>
      </p:sp>
      <p:sp>
        <p:nvSpPr>
          <p:cNvPr id="636690009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5A0354E-0162-4D5E-9681-674D6D7FD79F}" type="slidenum">
              <a:rPr lang="de-DE"/>
              <a:t>4</a:t>
            </a:fld>
            <a:endParaRPr lang="de-DE"/>
          </a:p>
        </p:txBody>
      </p:sp>
      <p:pic>
        <p:nvPicPr>
          <p:cNvPr id="1381763092" name="Grafik 9"/>
          <p:cNvPicPr>
            <a:picLocks noChangeAspect="1"/>
          </p:cNvPicPr>
          <p:nvPr/>
        </p:nvPicPr>
        <p:blipFill rotWithShape="1">
          <a:blip r:embed="rId4"/>
          <a:stretch/>
        </p:blipFill>
        <p:spPr bwMode="auto">
          <a:xfrm>
            <a:off x="6683276" y="1381778"/>
            <a:ext cx="3854648" cy="308625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785642956" name="Grafik 11"/>
          <p:cNvPicPr>
            <a:picLocks noChangeAspect="1"/>
          </p:cNvPicPr>
          <p:nvPr/>
        </p:nvPicPr>
        <p:blipFill rotWithShape="1">
          <a:blip r:embed="rId5"/>
          <a:stretch/>
        </p:blipFill>
        <p:spPr bwMode="auto">
          <a:xfrm>
            <a:off x="9660753" y="3372545"/>
            <a:ext cx="2380059" cy="278283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48606990" name="Grafik 13"/>
          <p:cNvPicPr>
            <a:picLocks noChangeAspect="1"/>
          </p:cNvPicPr>
          <p:nvPr/>
        </p:nvPicPr>
        <p:blipFill rotWithShape="1">
          <a:blip r:embed="rId6"/>
          <a:stretch/>
        </p:blipFill>
        <p:spPr bwMode="auto">
          <a:xfrm>
            <a:off x="7519915" y="4645815"/>
            <a:ext cx="2246983" cy="166081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56944240" name="Textfeld 14"/>
          <p:cNvSpPr txBox="1"/>
          <p:nvPr/>
        </p:nvSpPr>
        <p:spPr bwMode="auto">
          <a:xfrm>
            <a:off x="4375821" y="5659712"/>
            <a:ext cx="1245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Folgen</a:t>
            </a:r>
            <a:endParaRPr/>
          </a:p>
        </p:txBody>
      </p:sp>
      <p:sp>
        <p:nvSpPr>
          <p:cNvPr id="1087068714" name="Pfeil: nach rechts 15"/>
          <p:cNvSpPr/>
          <p:nvPr/>
        </p:nvSpPr>
        <p:spPr bwMode="auto">
          <a:xfrm>
            <a:off x="5305461" y="5717247"/>
            <a:ext cx="373701" cy="202407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62183768" name="Foliennummernplatzhalter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5A0354E-0162-4D5E-9681-674D6D7FD79F}" type="slidenum">
              <a:rPr lang="de-DE"/>
              <a:t>5</a:t>
            </a:fld>
            <a:endParaRPr lang="de-DE"/>
          </a:p>
        </p:txBody>
      </p:sp>
      <p:sp>
        <p:nvSpPr>
          <p:cNvPr id="29087820" name="Titel 2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en-US" sz="3200"/>
              <a:t>UAG Öffentlichkeitsarbeit und Social Media</a:t>
            </a:r>
            <a:endParaRPr lang="de-DE" sz="3200"/>
          </a:p>
        </p:txBody>
      </p:sp>
      <p:sp>
        <p:nvSpPr>
          <p:cNvPr id="1610809281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      Research Data Management Organiser e. V.</a:t>
            </a:r>
            <a:endParaRPr lang="de-DE"/>
          </a:p>
        </p:txBody>
      </p:sp>
      <p:sp>
        <p:nvSpPr>
          <p:cNvPr id="895363666" name="Inhaltsplatzhalter 4"/>
          <p:cNvSpPr>
            <a:spLocks noGrp="1"/>
          </p:cNvSpPr>
          <p:nvPr>
            <p:ph idx="1"/>
          </p:nvPr>
        </p:nvSpPr>
        <p:spPr bwMode="auto">
          <a:xfrm>
            <a:off x="838200" y="1545431"/>
            <a:ext cx="4286515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  <a:defRPr/>
            </a:pPr>
            <a:r>
              <a:rPr lang="de-DE" sz="1800" b="1"/>
              <a:t>Redaktionsmodell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de-DE" sz="1500"/>
              <a:t>Tabelle für die Redaktionsplanung je KW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de-DE" sz="1500"/>
              <a:t>Doc für Textvorlagen Postings</a:t>
            </a:r>
            <a:endParaRPr/>
          </a:p>
          <a:p>
            <a:pPr>
              <a:lnSpc>
                <a:spcPct val="150000"/>
              </a:lnSpc>
              <a:defRPr/>
            </a:pPr>
            <a:endParaRPr lang="de-DE" sz="1500"/>
          </a:p>
          <a:p>
            <a:pPr>
              <a:lnSpc>
                <a:spcPct val="150000"/>
              </a:lnSpc>
              <a:defRPr/>
            </a:pPr>
            <a:r>
              <a:rPr lang="de-DE" sz="1500"/>
              <a:t>Kommunikation im eigenen Matrix-Channel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de-DE" sz="1500"/>
              <a:t>Virtuelle Treffen jeden </a:t>
            </a:r>
            <a:r>
              <a:rPr lang="de-DE" sz="1500" b="1"/>
              <a:t>3. Donnerstag im Monat, 15 Uhr</a:t>
            </a:r>
            <a:endParaRPr/>
          </a:p>
          <a:p>
            <a:pPr lvl="1">
              <a:lnSpc>
                <a:spcPct val="150000"/>
              </a:lnSpc>
              <a:defRPr/>
            </a:pPr>
            <a:r>
              <a:rPr lang="de-DE" sz="1500" b="1"/>
              <a:t>Nächstes Treffen: 16. April, 15 Uhr</a:t>
            </a:r>
            <a:endParaRPr/>
          </a:p>
          <a:p>
            <a:pPr>
              <a:defRPr/>
            </a:pPr>
            <a:endParaRPr lang="de-DE" sz="1500" b="1"/>
          </a:p>
          <a:p>
            <a:pPr marL="0" indent="0">
              <a:buNone/>
              <a:defRPr/>
            </a:pPr>
            <a:endParaRPr lang="de-DE" sz="1500"/>
          </a:p>
          <a:p>
            <a:pPr marL="0" indent="0">
              <a:buNone/>
              <a:defRPr/>
            </a:pPr>
            <a:endParaRPr lang="de-DE" sz="1500"/>
          </a:p>
        </p:txBody>
      </p:sp>
      <p:pic>
        <p:nvPicPr>
          <p:cNvPr id="344023435" name="Grafik 6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5124715" y="1265237"/>
            <a:ext cx="6229085" cy="23220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30172710" name="Grafik 8"/>
          <p:cNvPicPr>
            <a:picLocks noChangeAspect="1"/>
          </p:cNvPicPr>
          <p:nvPr/>
        </p:nvPicPr>
        <p:blipFill rotWithShape="1">
          <a:blip r:embed="rId4"/>
          <a:stretch/>
        </p:blipFill>
        <p:spPr bwMode="auto">
          <a:xfrm>
            <a:off x="8610600" y="2965276"/>
            <a:ext cx="2387723" cy="339107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5992499" name="Grafik 7" descr="Prost mit einfarbiger Füllung"/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/>
        </p:blipFill>
        <p:spPr bwMode="auto">
          <a:xfrm>
            <a:off x="6096000" y="4292979"/>
            <a:ext cx="621262" cy="621262"/>
          </a:xfrm>
          <a:prstGeom prst="rect">
            <a:avLst/>
          </a:prstGeom>
        </p:spPr>
      </p:pic>
      <p:sp>
        <p:nvSpPr>
          <p:cNvPr id="1803145457" name="Textfeld 5"/>
          <p:cNvSpPr txBox="1"/>
          <p:nvPr/>
        </p:nvSpPr>
        <p:spPr bwMode="auto">
          <a:xfrm>
            <a:off x="4610953" y="5018807"/>
            <a:ext cx="3987923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de-DE" sz="1500"/>
              <a:t>Interesse? Lust, mitzumachen?</a:t>
            </a:r>
            <a:endParaRPr/>
          </a:p>
          <a:p>
            <a:pPr algn="ctr">
              <a:lnSpc>
                <a:spcPct val="150000"/>
              </a:lnSpc>
              <a:defRPr/>
            </a:pPr>
            <a:r>
              <a:rPr lang="de-DE" sz="1500"/>
              <a:t>Mail an: isabel.hohle@tu-darmstadt.de</a:t>
            </a:r>
            <a:endParaRPr/>
          </a:p>
        </p:txBody>
      </p:sp>
      <p:sp>
        <p:nvSpPr>
          <p:cNvPr id="1302980097" name="Rechteck: abgerundete Ecken 9"/>
          <p:cNvSpPr/>
          <p:nvPr/>
        </p:nvSpPr>
        <p:spPr bwMode="auto">
          <a:xfrm>
            <a:off x="4888523" y="5018805"/>
            <a:ext cx="3481754" cy="746359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55194251" name="Foliennummernplatzhalter 1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10312"/>
            <a:ext cx="2743200" cy="365125"/>
          </a:xfrm>
        </p:spPr>
        <p:txBody>
          <a:bodyPr/>
          <a:lstStyle/>
          <a:p>
            <a:pPr>
              <a:defRPr/>
            </a:pPr>
            <a:fld id="{95A0354E-0162-4D5E-9681-674D6D7FD79F}" type="slidenum">
              <a:rPr lang="de-DE"/>
              <a:t>6</a:t>
            </a:fld>
            <a:endParaRPr lang="de-DE"/>
          </a:p>
        </p:txBody>
      </p:sp>
      <p:sp>
        <p:nvSpPr>
          <p:cNvPr id="1475531562" name="Titel 2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3200" dirty="0"/>
              <a:t>Neue RDMO Homepage</a:t>
            </a:r>
            <a:endParaRPr dirty="0"/>
          </a:p>
        </p:txBody>
      </p:sp>
      <p:sp>
        <p:nvSpPr>
          <p:cNvPr id="226423692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      Research Data Management Organiser e. V.</a:t>
            </a:r>
            <a:endParaRPr lang="de-DE"/>
          </a:p>
        </p:txBody>
      </p:sp>
      <p:sp>
        <p:nvSpPr>
          <p:cNvPr id="1289933813" name="Inhaltsplatzhalter 4"/>
          <p:cNvSpPr>
            <a:spLocks noGrp="1"/>
          </p:cNvSpPr>
          <p:nvPr>
            <p:ph idx="1"/>
          </p:nvPr>
        </p:nvSpPr>
        <p:spPr bwMode="auto">
          <a:xfrm>
            <a:off x="805961" y="1545430"/>
            <a:ext cx="6712242" cy="4810919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50000"/>
              </a:lnSpc>
              <a:buNone/>
              <a:defRPr/>
            </a:pPr>
            <a:r>
              <a:rPr lang="de-DE" sz="2900" b="1" dirty="0"/>
              <a:t>Umzug und Neugestaltung der RDMO-Homepage auf WordPress</a:t>
            </a: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de-DE" sz="2500" dirty="0"/>
              <a:t>rdmo.org</a:t>
            </a:r>
            <a:endParaRPr sz="2500" dirty="0"/>
          </a:p>
          <a:p>
            <a:pPr>
              <a:lnSpc>
                <a:spcPct val="150000"/>
              </a:lnSpc>
              <a:defRPr/>
            </a:pPr>
            <a:r>
              <a:rPr lang="de-DE" sz="2500" b="1" dirty="0"/>
              <a:t>Nutzerfreundlichkeit verbessern:</a:t>
            </a:r>
            <a:r>
              <a:rPr lang="de-DE" sz="2500" dirty="0"/>
              <a:t> Modernere, intuitivere Website, Usability erhöhen</a:t>
            </a:r>
            <a:endParaRPr sz="2500" dirty="0"/>
          </a:p>
          <a:p>
            <a:pPr>
              <a:lnSpc>
                <a:spcPct val="150000"/>
              </a:lnSpc>
              <a:defRPr/>
            </a:pPr>
            <a:r>
              <a:rPr lang="de-DE" sz="2500" b="1" dirty="0"/>
              <a:t>Aktualität &amp; Wartung:</a:t>
            </a:r>
            <a:r>
              <a:rPr lang="de-DE" sz="2500" dirty="0"/>
              <a:t> WordPress ermöglicht einfachere Pflege</a:t>
            </a:r>
            <a:endParaRPr sz="2500" dirty="0"/>
          </a:p>
          <a:p>
            <a:pPr marL="0" indent="0">
              <a:lnSpc>
                <a:spcPct val="150000"/>
              </a:lnSpc>
              <a:buNone/>
              <a:defRPr/>
            </a:pPr>
            <a:endParaRPr lang="de-DE" sz="2500" dirty="0"/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de-DE" sz="2500" dirty="0"/>
              <a:t>u.a. z.B. Startseite mit Call-</a:t>
            </a:r>
            <a:r>
              <a:rPr lang="de-DE" sz="2500" dirty="0" err="1"/>
              <a:t>to</a:t>
            </a:r>
            <a:r>
              <a:rPr lang="de-DE" sz="2500" dirty="0"/>
              <a:t>-action Kacheln:</a:t>
            </a:r>
            <a:endParaRPr sz="2500" dirty="0"/>
          </a:p>
          <a:p>
            <a:pPr lvl="1">
              <a:lnSpc>
                <a:spcPct val="150000"/>
              </a:lnSpc>
              <a:defRPr/>
            </a:pPr>
            <a:r>
              <a:rPr lang="de-DE" sz="2500" dirty="0"/>
              <a:t>„Demo ausprobieren“</a:t>
            </a:r>
            <a:endParaRPr sz="2500" dirty="0"/>
          </a:p>
          <a:p>
            <a:pPr lvl="1">
              <a:lnSpc>
                <a:spcPct val="150000"/>
              </a:lnSpc>
              <a:defRPr/>
            </a:pPr>
            <a:r>
              <a:rPr lang="de-DE" sz="2500" dirty="0"/>
              <a:t>„Community kennenlernen“</a:t>
            </a:r>
            <a:endParaRPr sz="2500" dirty="0"/>
          </a:p>
          <a:p>
            <a:pPr lvl="1">
              <a:lnSpc>
                <a:spcPct val="150000"/>
              </a:lnSpc>
              <a:defRPr/>
            </a:pPr>
            <a:r>
              <a:rPr lang="de-DE" sz="2500" dirty="0"/>
              <a:t>„Dokumentation ansehen“</a:t>
            </a:r>
            <a:endParaRPr sz="2500" dirty="0"/>
          </a:p>
          <a:p>
            <a:pPr lvl="1">
              <a:lnSpc>
                <a:spcPct val="150000"/>
              </a:lnSpc>
              <a:defRPr/>
            </a:pPr>
            <a:r>
              <a:rPr lang="de-DE" sz="2500" dirty="0"/>
              <a:t>„Jetzt starten“</a:t>
            </a:r>
            <a:endParaRPr sz="2500" dirty="0"/>
          </a:p>
          <a:p>
            <a:pPr lvl="1">
              <a:lnSpc>
                <a:spcPct val="150000"/>
              </a:lnSpc>
              <a:defRPr/>
            </a:pPr>
            <a:r>
              <a:rPr lang="de-DE" sz="2500" dirty="0"/>
              <a:t>„Mitmachen“</a:t>
            </a:r>
            <a:endParaRPr sz="2500" dirty="0"/>
          </a:p>
          <a:p>
            <a:pPr lvl="1">
              <a:lnSpc>
                <a:spcPct val="150000"/>
              </a:lnSpc>
              <a:defRPr/>
            </a:pPr>
            <a:r>
              <a:rPr lang="de-DE" sz="2500" dirty="0"/>
              <a:t>„Verein“</a:t>
            </a:r>
            <a:endParaRPr sz="2500" dirty="0"/>
          </a:p>
          <a:p>
            <a:pPr lvl="1">
              <a:defRPr/>
            </a:pPr>
            <a:endParaRPr lang="de-DE" sz="1400" b="1" dirty="0"/>
          </a:p>
        </p:txBody>
      </p:sp>
      <p:pic>
        <p:nvPicPr>
          <p:cNvPr id="1915586827" name="Grafik 6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7518203" y="1521453"/>
            <a:ext cx="3835597" cy="402610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380094873" name="Textfeld 8"/>
          <p:cNvSpPr txBox="1"/>
          <p:nvPr/>
        </p:nvSpPr>
        <p:spPr bwMode="auto">
          <a:xfrm>
            <a:off x="8282354" y="5573058"/>
            <a:ext cx="3399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1400"/>
              <a:t>https://rdmorganiser.github.io/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48699689" name="Foliennummernplatzhalter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5A0354E-0162-4D5E-9681-674D6D7FD79F}" type="slidenum">
              <a:rPr lang="de-DE"/>
              <a:t>7</a:t>
            </a:fld>
            <a:endParaRPr lang="de-DE"/>
          </a:p>
        </p:txBody>
      </p:sp>
      <p:sp>
        <p:nvSpPr>
          <p:cNvPr id="1261700358" name="Titel 2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3200"/>
              <a:t>Neue RDMO Homepage</a:t>
            </a:r>
            <a:endParaRPr/>
          </a:p>
        </p:txBody>
      </p:sp>
      <p:sp>
        <p:nvSpPr>
          <p:cNvPr id="811834770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      Research Data Management Organiser e. V.</a:t>
            </a:r>
            <a:endParaRPr lang="de-DE"/>
          </a:p>
        </p:txBody>
      </p:sp>
      <p:sp>
        <p:nvSpPr>
          <p:cNvPr id="998466121" name="Inhaltsplatzhalter 4"/>
          <p:cNvSpPr>
            <a:spLocks noGrp="1"/>
          </p:cNvSpPr>
          <p:nvPr>
            <p:ph idx="1"/>
          </p:nvPr>
        </p:nvSpPr>
        <p:spPr bwMode="auto"/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de-DE" sz="2400" b="1"/>
              <a:t>Next steps</a:t>
            </a:r>
          </a:p>
          <a:p>
            <a:pPr marL="0" indent="0">
              <a:buNone/>
              <a:defRPr/>
            </a:pPr>
            <a:endParaRPr lang="de-DE" sz="2000"/>
          </a:p>
          <a:p>
            <a:pPr>
              <a:defRPr/>
            </a:pPr>
            <a:r>
              <a:rPr lang="de-DE" sz="2000"/>
              <a:t>Feedback aus der Community</a:t>
            </a:r>
            <a:endParaRPr/>
          </a:p>
          <a:p>
            <a:pPr>
              <a:defRPr/>
            </a:pPr>
            <a:r>
              <a:rPr lang="de-DE" sz="2000"/>
              <a:t>Ideen sammeln</a:t>
            </a:r>
            <a:endParaRPr/>
          </a:p>
          <a:p>
            <a:pPr>
              <a:defRPr/>
            </a:pPr>
            <a:r>
              <a:rPr lang="de-DE" sz="2000"/>
              <a:t>Aufbau &amp; Struktur</a:t>
            </a:r>
            <a:endParaRPr/>
          </a:p>
          <a:p>
            <a:pPr>
              <a:defRPr/>
            </a:pPr>
            <a:r>
              <a:rPr lang="de-DE" sz="2000"/>
              <a:t>Arbeitsweise &amp; Arbeitsgruppe</a:t>
            </a:r>
            <a:endParaRPr/>
          </a:p>
        </p:txBody>
      </p:sp>
      <p:pic>
        <p:nvPicPr>
          <p:cNvPr id="206788342" name="Grafik 6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6240484" y="2166504"/>
            <a:ext cx="4435463" cy="34052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07679959" name="Foliennummernplatzhalter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5A0354E-0162-4D5E-9681-674D6D7FD79F}" type="slidenum">
              <a:rPr lang="de-DE"/>
              <a:t>8</a:t>
            </a:fld>
            <a:endParaRPr lang="de-DE"/>
          </a:p>
        </p:txBody>
      </p:sp>
      <p:sp>
        <p:nvSpPr>
          <p:cNvPr id="403706931" name="Titel 2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3200"/>
              <a:t>Neues Logo für RDMO?</a:t>
            </a:r>
            <a:endParaRPr/>
          </a:p>
        </p:txBody>
      </p:sp>
      <p:sp>
        <p:nvSpPr>
          <p:cNvPr id="1691321865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      Research Data Management Organiser e. V.</a:t>
            </a:r>
            <a:endParaRPr lang="de-DE"/>
          </a:p>
        </p:txBody>
      </p:sp>
      <p:sp>
        <p:nvSpPr>
          <p:cNvPr id="848080704" name="Inhaltsplatzhalter 4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Logo / Signet aus DFG-Projektzeiten sehr schlicht</a:t>
            </a:r>
            <a:endParaRPr/>
          </a:p>
          <a:p>
            <a:pPr>
              <a:defRPr/>
            </a:pPr>
            <a:r>
              <a:rPr lang="de-DE"/>
              <a:t>Verein könnte ein neues beauftragen, kostet &lt; 500 €.</a:t>
            </a:r>
            <a:endParaRPr/>
          </a:p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Stimmungsbild?</a:t>
            </a:r>
            <a:endParaRPr/>
          </a:p>
          <a:p>
            <a:pPr lvl="1">
              <a:defRPr/>
            </a:pPr>
            <a:r>
              <a:rPr lang="de-DE"/>
              <a:t>Ja / nein?</a:t>
            </a:r>
            <a:endParaRPr/>
          </a:p>
          <a:p>
            <a:pPr>
              <a:defRPr/>
            </a:pPr>
            <a:r>
              <a:rPr lang="de-DE"/>
              <a:t>Was wären Anforderungen?</a:t>
            </a:r>
            <a:endParaRPr/>
          </a:p>
          <a:p>
            <a:pPr lvl="1">
              <a:defRPr/>
            </a:pPr>
            <a:r>
              <a:rPr lang="de-DE"/>
              <a:t>Beibehaltung des Blautons?</a:t>
            </a:r>
            <a:endParaRPr/>
          </a:p>
          <a:p>
            <a:pPr lvl="1">
              <a:defRPr/>
            </a:pPr>
            <a:r>
              <a:rPr lang="de-DE"/>
              <a:t>quadratisches Format?</a:t>
            </a:r>
            <a:endParaRPr/>
          </a:p>
          <a:p>
            <a:pPr lvl="1">
              <a:defRPr/>
            </a:pPr>
            <a:r>
              <a:rPr lang="de-DE"/>
              <a:t>…?</a:t>
            </a:r>
            <a:endParaRPr/>
          </a:p>
        </p:txBody>
      </p:sp>
      <p:pic>
        <p:nvPicPr>
          <p:cNvPr id="2037876754" name="Grafik 6" descr="Ein Bild, das Text, Kreis, Screenshot, Schrift enthält.&#10;&#10;KI-generierte Inhalte können fehlerhaft sein.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7497408" y="3079614"/>
            <a:ext cx="2631579" cy="263157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DMO e.V.">
  <a:themeElements>
    <a:clrScheme name="Benutzerdefiniert 3">
      <a:dk1>
        <a:srgbClr val="000000"/>
      </a:dk1>
      <a:lt1>
        <a:srgbClr val="FFFFFF"/>
      </a:lt1>
      <a:dk2>
        <a:srgbClr val="26337D"/>
      </a:dk2>
      <a:lt2>
        <a:srgbClr val="E7E6E6"/>
      </a:lt2>
      <a:accent1>
        <a:srgbClr val="191970"/>
      </a:accent1>
      <a:accent2>
        <a:srgbClr val="002395"/>
      </a:accent2>
      <a:accent3>
        <a:srgbClr val="1560BD"/>
      </a:accent3>
      <a:accent4>
        <a:srgbClr val="5D76CB"/>
      </a:accent4>
      <a:accent5>
        <a:srgbClr val="5B9BD5"/>
      </a:accent5>
      <a:accent6>
        <a:srgbClr val="FFB800"/>
      </a:accent6>
      <a:hlink>
        <a:srgbClr val="D89B00"/>
      </a:hlink>
      <a:folHlink>
        <a:srgbClr val="954F72"/>
      </a:folHlink>
    </a:clrScheme>
    <a:fontScheme name="Benutzerdefiniert 2">
      <a:majorFont>
        <a:latin typeface="Roboto"/>
        <a:ea typeface="Arial"/>
        <a:cs typeface="Arial"/>
      </a:majorFont>
      <a:minorFont>
        <a:latin typeface="Roboto Medium"/>
        <a:ea typeface="Arial"/>
        <a:cs typeface="Arial"/>
      </a:minorFont>
    </a:fontScheme>
    <a:fmtScheme name="Office 2013 – 2022-Design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Arial"/>
        <a:cs typeface="Arial"/>
      </a:majorFont>
      <a:minorFont>
        <a:latin typeface="Aptos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 bwMode="auto"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421</Words>
  <Application>Microsoft Office PowerPoint</Application>
  <PresentationFormat>Breitbild</PresentationFormat>
  <Paragraphs>99</Paragraphs>
  <Slides>8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4" baseType="lpstr">
      <vt:lpstr>Aptos</vt:lpstr>
      <vt:lpstr>Arial</vt:lpstr>
      <vt:lpstr>Roboto</vt:lpstr>
      <vt:lpstr>Roboto Medium</vt:lpstr>
      <vt:lpstr>Wingdings</vt:lpstr>
      <vt:lpstr>RDMO e.V.</vt:lpstr>
      <vt:lpstr>RDMO: 15. Community Meeting</vt:lpstr>
      <vt:lpstr>UAG Öffentlichkeitsarbeit und Social Media</vt:lpstr>
      <vt:lpstr>UAG Öffentlichkeitsarbeit und Social Media</vt:lpstr>
      <vt:lpstr>UAG Öffentlichkeitsarbeit und Social Media</vt:lpstr>
      <vt:lpstr>UAG Öffentlichkeitsarbeit und Social Media</vt:lpstr>
      <vt:lpstr>Neue RDMO Homepage</vt:lpstr>
      <vt:lpstr>Neue RDMO Homepage</vt:lpstr>
      <vt:lpstr>Neues Logo für RDMO?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ih92mude</dc:creator>
  <cp:lastModifiedBy>mb21guvo</cp:lastModifiedBy>
  <cp:revision>92</cp:revision>
  <dcterms:created xsi:type="dcterms:W3CDTF">2026-03-13T07:20:02Z</dcterms:created>
  <dcterms:modified xsi:type="dcterms:W3CDTF">2026-03-26T09:10:20Z</dcterms:modified>
</cp:coreProperties>
</file>